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4D1920-6DB6-479F-AA18-48B88BCAF61C}" type="datetimeFigureOut">
              <a:rPr lang="en-US" smtClean="0"/>
              <a:t>8/26/2018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52F148-7289-4E5D-A4C0-26AB314751AD}" type="slidenum">
              <a:rPr lang="en-US" smtClean="0"/>
              <a:t>‹#›</a:t>
            </a:fld>
            <a:endParaRPr lang="en-US" dirty="0"/>
          </a:p>
        </p:txBody>
      </p:sp>
    </p:spTree>
    <p:extLst>
      <p:ext uri="{BB962C8B-B14F-4D97-AF65-F5344CB8AC3E}">
        <p14:creationId xmlns:p14="http://schemas.microsoft.com/office/powerpoint/2010/main" val="1297738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4D1920-6DB6-479F-AA18-48B88BCAF61C}" type="datetimeFigureOut">
              <a:rPr lang="en-US" smtClean="0"/>
              <a:t>8/26/2018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52F148-7289-4E5D-A4C0-26AB314751AD}" type="slidenum">
              <a:rPr lang="en-US" smtClean="0"/>
              <a:t>‹#›</a:t>
            </a:fld>
            <a:endParaRPr lang="en-US" dirty="0"/>
          </a:p>
        </p:txBody>
      </p:sp>
    </p:spTree>
    <p:extLst>
      <p:ext uri="{BB962C8B-B14F-4D97-AF65-F5344CB8AC3E}">
        <p14:creationId xmlns:p14="http://schemas.microsoft.com/office/powerpoint/2010/main" val="429584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4D1920-6DB6-479F-AA18-48B88BCAF61C}" type="datetimeFigureOut">
              <a:rPr lang="en-US" smtClean="0"/>
              <a:t>8/26/2018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52F148-7289-4E5D-A4C0-26AB314751AD}" type="slidenum">
              <a:rPr lang="en-US" smtClean="0"/>
              <a:t>‹#›</a:t>
            </a:fld>
            <a:endParaRPr lang="en-US" dirty="0"/>
          </a:p>
        </p:txBody>
      </p:sp>
    </p:spTree>
    <p:extLst>
      <p:ext uri="{BB962C8B-B14F-4D97-AF65-F5344CB8AC3E}">
        <p14:creationId xmlns:p14="http://schemas.microsoft.com/office/powerpoint/2010/main" val="1673501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4D1920-6DB6-479F-AA18-48B88BCAF61C}" type="datetimeFigureOut">
              <a:rPr lang="en-US" smtClean="0"/>
              <a:t>8/26/2018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52F148-7289-4E5D-A4C0-26AB314751AD}" type="slidenum">
              <a:rPr lang="en-US" smtClean="0"/>
              <a:t>‹#›</a:t>
            </a:fld>
            <a:endParaRPr lang="en-US" dirty="0"/>
          </a:p>
        </p:txBody>
      </p:sp>
    </p:spTree>
    <p:extLst>
      <p:ext uri="{BB962C8B-B14F-4D97-AF65-F5344CB8AC3E}">
        <p14:creationId xmlns:p14="http://schemas.microsoft.com/office/powerpoint/2010/main" val="2458279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4D1920-6DB6-479F-AA18-48B88BCAF61C}" type="datetimeFigureOut">
              <a:rPr lang="en-US" smtClean="0"/>
              <a:t>8/26/2018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52F148-7289-4E5D-A4C0-26AB314751AD}" type="slidenum">
              <a:rPr lang="en-US" smtClean="0"/>
              <a:t>‹#›</a:t>
            </a:fld>
            <a:endParaRPr lang="en-US" dirty="0"/>
          </a:p>
        </p:txBody>
      </p:sp>
    </p:spTree>
    <p:extLst>
      <p:ext uri="{BB962C8B-B14F-4D97-AF65-F5344CB8AC3E}">
        <p14:creationId xmlns:p14="http://schemas.microsoft.com/office/powerpoint/2010/main" val="488798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4D1920-6DB6-479F-AA18-48B88BCAF61C}" type="datetimeFigureOut">
              <a:rPr lang="en-US" smtClean="0"/>
              <a:t>8/26/2018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52F148-7289-4E5D-A4C0-26AB314751AD}" type="slidenum">
              <a:rPr lang="en-US" smtClean="0"/>
              <a:t>‹#›</a:t>
            </a:fld>
            <a:endParaRPr lang="en-US" dirty="0"/>
          </a:p>
        </p:txBody>
      </p:sp>
    </p:spTree>
    <p:extLst>
      <p:ext uri="{BB962C8B-B14F-4D97-AF65-F5344CB8AC3E}">
        <p14:creationId xmlns:p14="http://schemas.microsoft.com/office/powerpoint/2010/main" val="232374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4D1920-6DB6-479F-AA18-48B88BCAF61C}" type="datetimeFigureOut">
              <a:rPr lang="en-US" smtClean="0"/>
              <a:t>8/26/2018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52F148-7289-4E5D-A4C0-26AB314751AD}" type="slidenum">
              <a:rPr lang="en-US" smtClean="0"/>
              <a:t>‹#›</a:t>
            </a:fld>
            <a:endParaRPr lang="en-US" dirty="0"/>
          </a:p>
        </p:txBody>
      </p:sp>
    </p:spTree>
    <p:extLst>
      <p:ext uri="{BB962C8B-B14F-4D97-AF65-F5344CB8AC3E}">
        <p14:creationId xmlns:p14="http://schemas.microsoft.com/office/powerpoint/2010/main" val="1283406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4D1920-6DB6-479F-AA18-48B88BCAF61C}" type="datetimeFigureOut">
              <a:rPr lang="en-US" smtClean="0"/>
              <a:t>8/26/2018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52F148-7289-4E5D-A4C0-26AB314751AD}" type="slidenum">
              <a:rPr lang="en-US" smtClean="0"/>
              <a:t>‹#›</a:t>
            </a:fld>
            <a:endParaRPr lang="en-US" dirty="0"/>
          </a:p>
        </p:txBody>
      </p:sp>
    </p:spTree>
    <p:extLst>
      <p:ext uri="{BB962C8B-B14F-4D97-AF65-F5344CB8AC3E}">
        <p14:creationId xmlns:p14="http://schemas.microsoft.com/office/powerpoint/2010/main" val="3139417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4D1920-6DB6-479F-AA18-48B88BCAF61C}" type="datetimeFigureOut">
              <a:rPr lang="en-US" smtClean="0"/>
              <a:t>8/26/2018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52F148-7289-4E5D-A4C0-26AB314751AD}" type="slidenum">
              <a:rPr lang="en-US" smtClean="0"/>
              <a:t>‹#›</a:t>
            </a:fld>
            <a:endParaRPr lang="en-US" dirty="0"/>
          </a:p>
        </p:txBody>
      </p:sp>
    </p:spTree>
    <p:extLst>
      <p:ext uri="{BB962C8B-B14F-4D97-AF65-F5344CB8AC3E}">
        <p14:creationId xmlns:p14="http://schemas.microsoft.com/office/powerpoint/2010/main" val="2611847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4D1920-6DB6-479F-AA18-48B88BCAF61C}" type="datetimeFigureOut">
              <a:rPr lang="en-US" smtClean="0"/>
              <a:t>8/26/2018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52F148-7289-4E5D-A4C0-26AB314751AD}" type="slidenum">
              <a:rPr lang="en-US" smtClean="0"/>
              <a:t>‹#›</a:t>
            </a:fld>
            <a:endParaRPr lang="en-US" dirty="0"/>
          </a:p>
        </p:txBody>
      </p:sp>
    </p:spTree>
    <p:extLst>
      <p:ext uri="{BB962C8B-B14F-4D97-AF65-F5344CB8AC3E}">
        <p14:creationId xmlns:p14="http://schemas.microsoft.com/office/powerpoint/2010/main" val="1660039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4D1920-6DB6-479F-AA18-48B88BCAF61C}" type="datetimeFigureOut">
              <a:rPr lang="en-US" smtClean="0"/>
              <a:t>8/26/2018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52F148-7289-4E5D-A4C0-26AB314751AD}" type="slidenum">
              <a:rPr lang="en-US" smtClean="0"/>
              <a:t>‹#›</a:t>
            </a:fld>
            <a:endParaRPr lang="en-US" dirty="0"/>
          </a:p>
        </p:txBody>
      </p:sp>
    </p:spTree>
    <p:extLst>
      <p:ext uri="{BB962C8B-B14F-4D97-AF65-F5344CB8AC3E}">
        <p14:creationId xmlns:p14="http://schemas.microsoft.com/office/powerpoint/2010/main" val="369502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4D1920-6DB6-479F-AA18-48B88BCAF61C}" type="datetimeFigureOut">
              <a:rPr lang="en-US" smtClean="0"/>
              <a:t>8/26/2018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2F148-7289-4E5D-A4C0-26AB314751AD}" type="slidenum">
              <a:rPr lang="en-US" smtClean="0"/>
              <a:t>‹#›</a:t>
            </a:fld>
            <a:endParaRPr lang="en-US" dirty="0"/>
          </a:p>
        </p:txBody>
      </p:sp>
    </p:spTree>
    <p:extLst>
      <p:ext uri="{BB962C8B-B14F-4D97-AF65-F5344CB8AC3E}">
        <p14:creationId xmlns:p14="http://schemas.microsoft.com/office/powerpoint/2010/main" val="980983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facstaff.necc.mass.edu/vision-and-planning-initiatives/strategic-planning/necc-202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38691" y="75295"/>
            <a:ext cx="10761233" cy="156884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t>Integrated Student Experience Organizational Chart of Work Teams</a:t>
            </a:r>
            <a:endParaRPr lang="en-US" b="1" dirty="0"/>
          </a:p>
        </p:txBody>
      </p:sp>
      <p:grpSp>
        <p:nvGrpSpPr>
          <p:cNvPr id="5" name="Group 4"/>
          <p:cNvGrpSpPr/>
          <p:nvPr/>
        </p:nvGrpSpPr>
        <p:grpSpPr>
          <a:xfrm>
            <a:off x="5077493" y="1510495"/>
            <a:ext cx="1391542" cy="738803"/>
            <a:chOff x="1684461" y="835020"/>
            <a:chExt cx="1391542" cy="738803"/>
          </a:xfrm>
        </p:grpSpPr>
        <p:sp>
          <p:nvSpPr>
            <p:cNvPr id="6" name="Rectangle 5"/>
            <p:cNvSpPr/>
            <p:nvPr/>
          </p:nvSpPr>
          <p:spPr>
            <a:xfrm>
              <a:off x="1684461" y="878052"/>
              <a:ext cx="1391542" cy="695771"/>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ectangle 6"/>
            <p:cNvSpPr/>
            <p:nvPr/>
          </p:nvSpPr>
          <p:spPr>
            <a:xfrm>
              <a:off x="1684461" y="835020"/>
              <a:ext cx="1391542" cy="695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NECC 2020 Strategic Planning Steering Committee</a:t>
              </a:r>
            </a:p>
          </p:txBody>
        </p:sp>
      </p:grpSp>
      <p:grpSp>
        <p:nvGrpSpPr>
          <p:cNvPr id="8" name="Group 7"/>
          <p:cNvGrpSpPr/>
          <p:nvPr/>
        </p:nvGrpSpPr>
        <p:grpSpPr>
          <a:xfrm>
            <a:off x="2775363" y="2457170"/>
            <a:ext cx="1391542" cy="695771"/>
            <a:chOff x="842578" y="1823015"/>
            <a:chExt cx="1391542" cy="695771"/>
          </a:xfrm>
        </p:grpSpPr>
        <p:sp>
          <p:nvSpPr>
            <p:cNvPr id="9" name="Rectangle 8"/>
            <p:cNvSpPr/>
            <p:nvPr/>
          </p:nvSpPr>
          <p:spPr>
            <a:xfrm>
              <a:off x="842578" y="1823015"/>
              <a:ext cx="1391542" cy="695771"/>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ectangle 9"/>
            <p:cNvSpPr/>
            <p:nvPr/>
          </p:nvSpPr>
          <p:spPr>
            <a:xfrm>
              <a:off x="842578" y="1823015"/>
              <a:ext cx="1391542" cy="695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Integrated Student Experience Goal Team</a:t>
              </a:r>
              <a:endParaRPr lang="en-US" sz="1300" kern="1200" dirty="0"/>
            </a:p>
          </p:txBody>
        </p:sp>
      </p:grpSp>
      <p:grpSp>
        <p:nvGrpSpPr>
          <p:cNvPr id="11" name="Group 10"/>
          <p:cNvGrpSpPr/>
          <p:nvPr/>
        </p:nvGrpSpPr>
        <p:grpSpPr>
          <a:xfrm>
            <a:off x="10108382" y="2457169"/>
            <a:ext cx="1391542" cy="695771"/>
            <a:chOff x="3391536" y="1738597"/>
            <a:chExt cx="1391542" cy="695771"/>
          </a:xfrm>
        </p:grpSpPr>
        <p:sp>
          <p:nvSpPr>
            <p:cNvPr id="12" name="Rectangle 11"/>
            <p:cNvSpPr/>
            <p:nvPr/>
          </p:nvSpPr>
          <p:spPr>
            <a:xfrm>
              <a:off x="3391536" y="1738597"/>
              <a:ext cx="1391542" cy="695771"/>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ectangle 12"/>
            <p:cNvSpPr/>
            <p:nvPr/>
          </p:nvSpPr>
          <p:spPr>
            <a:xfrm>
              <a:off x="3391536" y="1738597"/>
              <a:ext cx="1391542" cy="695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External Partnerships Goal Team</a:t>
              </a:r>
              <a:endParaRPr lang="en-US" sz="1300" kern="1200" dirty="0"/>
            </a:p>
          </p:txBody>
        </p:sp>
      </p:grpSp>
      <p:grpSp>
        <p:nvGrpSpPr>
          <p:cNvPr id="14" name="Group 13"/>
          <p:cNvGrpSpPr/>
          <p:nvPr/>
        </p:nvGrpSpPr>
        <p:grpSpPr>
          <a:xfrm>
            <a:off x="6874027" y="2457168"/>
            <a:ext cx="1391542" cy="695771"/>
            <a:chOff x="4833968" y="1745764"/>
            <a:chExt cx="1391542" cy="695771"/>
          </a:xfrm>
        </p:grpSpPr>
        <p:sp>
          <p:nvSpPr>
            <p:cNvPr id="15" name="Rectangle 14"/>
            <p:cNvSpPr/>
            <p:nvPr/>
          </p:nvSpPr>
          <p:spPr>
            <a:xfrm>
              <a:off x="4833968" y="1745764"/>
              <a:ext cx="1391542" cy="695771"/>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15"/>
            <p:cNvSpPr/>
            <p:nvPr/>
          </p:nvSpPr>
          <p:spPr>
            <a:xfrm>
              <a:off x="4833968" y="1745764"/>
              <a:ext cx="1391542" cy="695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Student Career Opportunities Goal Team</a:t>
              </a:r>
              <a:endParaRPr lang="en-US" sz="1300" kern="1200" dirty="0"/>
            </a:p>
          </p:txBody>
        </p:sp>
      </p:grpSp>
      <p:grpSp>
        <p:nvGrpSpPr>
          <p:cNvPr id="17" name="Group 16"/>
          <p:cNvGrpSpPr/>
          <p:nvPr/>
        </p:nvGrpSpPr>
        <p:grpSpPr>
          <a:xfrm>
            <a:off x="8491204" y="2457168"/>
            <a:ext cx="1391542" cy="695771"/>
            <a:chOff x="6317492" y="1749709"/>
            <a:chExt cx="1391542" cy="695771"/>
          </a:xfrm>
        </p:grpSpPr>
        <p:sp>
          <p:nvSpPr>
            <p:cNvPr id="18" name="Rectangle 17"/>
            <p:cNvSpPr/>
            <p:nvPr/>
          </p:nvSpPr>
          <p:spPr>
            <a:xfrm>
              <a:off x="6317492" y="1749709"/>
              <a:ext cx="1391542" cy="695771"/>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ectangle 18"/>
            <p:cNvSpPr/>
            <p:nvPr/>
          </p:nvSpPr>
          <p:spPr>
            <a:xfrm>
              <a:off x="6317492" y="1749709"/>
              <a:ext cx="1391542" cy="695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Professional Growth Goal Team</a:t>
              </a:r>
              <a:endParaRPr lang="en-US" sz="1300" kern="1200" dirty="0"/>
            </a:p>
          </p:txBody>
        </p:sp>
      </p:grpSp>
      <p:grpSp>
        <p:nvGrpSpPr>
          <p:cNvPr id="20" name="Group 19"/>
          <p:cNvGrpSpPr/>
          <p:nvPr/>
        </p:nvGrpSpPr>
        <p:grpSpPr>
          <a:xfrm>
            <a:off x="2766398" y="3534728"/>
            <a:ext cx="1391542" cy="695771"/>
            <a:chOff x="842578" y="1823015"/>
            <a:chExt cx="1391542" cy="695771"/>
          </a:xfrm>
        </p:grpSpPr>
        <p:sp>
          <p:nvSpPr>
            <p:cNvPr id="21" name="Rectangle 20"/>
            <p:cNvSpPr/>
            <p:nvPr/>
          </p:nvSpPr>
          <p:spPr>
            <a:xfrm>
              <a:off x="842578" y="1823015"/>
              <a:ext cx="1391542" cy="695771"/>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ectangle 21"/>
            <p:cNvSpPr/>
            <p:nvPr/>
          </p:nvSpPr>
          <p:spPr>
            <a:xfrm>
              <a:off x="842578" y="1876805"/>
              <a:ext cx="1391542" cy="58281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Integrated Student Experience </a:t>
              </a:r>
              <a:r>
                <a:rPr lang="en-US" sz="1300" dirty="0" smtClean="0"/>
                <a:t>Implementation</a:t>
              </a:r>
              <a:r>
                <a:rPr lang="en-US" sz="1300" kern="1200" dirty="0" smtClean="0"/>
                <a:t> Alliance</a:t>
              </a:r>
            </a:p>
          </p:txBody>
        </p:sp>
      </p:grpSp>
      <p:grpSp>
        <p:nvGrpSpPr>
          <p:cNvPr id="23" name="Group 22"/>
          <p:cNvGrpSpPr/>
          <p:nvPr/>
        </p:nvGrpSpPr>
        <p:grpSpPr>
          <a:xfrm>
            <a:off x="227594" y="4427622"/>
            <a:ext cx="1391542" cy="695771"/>
            <a:chOff x="842578" y="1823015"/>
            <a:chExt cx="1391542" cy="695771"/>
          </a:xfrm>
        </p:grpSpPr>
        <p:sp>
          <p:nvSpPr>
            <p:cNvPr id="24" name="Rectangle 23"/>
            <p:cNvSpPr/>
            <p:nvPr/>
          </p:nvSpPr>
          <p:spPr>
            <a:xfrm>
              <a:off x="842578" y="1823015"/>
              <a:ext cx="1391542" cy="695771"/>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Rectangle 24"/>
            <p:cNvSpPr/>
            <p:nvPr/>
          </p:nvSpPr>
          <p:spPr>
            <a:xfrm>
              <a:off x="842578" y="1823015"/>
              <a:ext cx="1391542" cy="695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dirty="0" smtClean="0"/>
                <a:t>Guided Curriculum Pathways Team</a:t>
              </a:r>
              <a:endParaRPr lang="en-US" sz="1300" kern="1200" dirty="0"/>
            </a:p>
          </p:txBody>
        </p:sp>
      </p:grpSp>
      <p:grpSp>
        <p:nvGrpSpPr>
          <p:cNvPr id="26" name="Group 25"/>
          <p:cNvGrpSpPr/>
          <p:nvPr/>
        </p:nvGrpSpPr>
        <p:grpSpPr>
          <a:xfrm>
            <a:off x="2099419" y="4427611"/>
            <a:ext cx="1391542" cy="695771"/>
            <a:chOff x="842578" y="1823015"/>
            <a:chExt cx="1391542" cy="695771"/>
          </a:xfrm>
        </p:grpSpPr>
        <p:sp>
          <p:nvSpPr>
            <p:cNvPr id="27" name="Rectangle 26"/>
            <p:cNvSpPr/>
            <p:nvPr/>
          </p:nvSpPr>
          <p:spPr>
            <a:xfrm>
              <a:off x="842578" y="1823015"/>
              <a:ext cx="1391542" cy="695771"/>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Rectangle 27"/>
            <p:cNvSpPr/>
            <p:nvPr/>
          </p:nvSpPr>
          <p:spPr>
            <a:xfrm>
              <a:off x="842578" y="1823015"/>
              <a:ext cx="1391542" cy="695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dirty="0" smtClean="0"/>
                <a:t>Meta Major Centers Team</a:t>
              </a:r>
              <a:endParaRPr lang="en-US" sz="1300" kern="1200" dirty="0"/>
            </a:p>
          </p:txBody>
        </p:sp>
      </p:grpSp>
      <p:grpSp>
        <p:nvGrpSpPr>
          <p:cNvPr id="29" name="Group 28"/>
          <p:cNvGrpSpPr/>
          <p:nvPr/>
        </p:nvGrpSpPr>
        <p:grpSpPr>
          <a:xfrm>
            <a:off x="3960500" y="4427615"/>
            <a:ext cx="1391542" cy="695771"/>
            <a:chOff x="842578" y="1823015"/>
            <a:chExt cx="1391542" cy="695771"/>
          </a:xfrm>
        </p:grpSpPr>
        <p:sp>
          <p:nvSpPr>
            <p:cNvPr id="30" name="Rectangle 29"/>
            <p:cNvSpPr/>
            <p:nvPr/>
          </p:nvSpPr>
          <p:spPr>
            <a:xfrm>
              <a:off x="842578" y="1823015"/>
              <a:ext cx="1391542" cy="695771"/>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Rectangle 30"/>
            <p:cNvSpPr/>
            <p:nvPr/>
          </p:nvSpPr>
          <p:spPr>
            <a:xfrm>
              <a:off x="842578" y="1823015"/>
              <a:ext cx="1391542" cy="695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dirty="0" smtClean="0"/>
                <a:t>Academic Advising Council</a:t>
              </a:r>
            </a:p>
          </p:txBody>
        </p:sp>
      </p:grpSp>
      <p:grpSp>
        <p:nvGrpSpPr>
          <p:cNvPr id="32" name="Group 31"/>
          <p:cNvGrpSpPr/>
          <p:nvPr/>
        </p:nvGrpSpPr>
        <p:grpSpPr>
          <a:xfrm>
            <a:off x="5832317" y="4427619"/>
            <a:ext cx="1391542" cy="695771"/>
            <a:chOff x="842578" y="1823015"/>
            <a:chExt cx="1391542" cy="695771"/>
          </a:xfrm>
        </p:grpSpPr>
        <p:sp>
          <p:nvSpPr>
            <p:cNvPr id="33" name="Rectangle 32"/>
            <p:cNvSpPr/>
            <p:nvPr/>
          </p:nvSpPr>
          <p:spPr>
            <a:xfrm>
              <a:off x="842578" y="1823015"/>
              <a:ext cx="1391542" cy="695771"/>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Rectangle 33"/>
            <p:cNvSpPr/>
            <p:nvPr/>
          </p:nvSpPr>
          <p:spPr>
            <a:xfrm>
              <a:off x="842578" y="1823015"/>
              <a:ext cx="1391542" cy="695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dirty="0" smtClean="0"/>
                <a:t>Student Success Hub Core</a:t>
              </a:r>
              <a:r>
                <a:rPr lang="en-US" sz="1300" kern="1200" dirty="0" smtClean="0"/>
                <a:t> Team</a:t>
              </a:r>
              <a:endParaRPr lang="en-US" sz="1300" kern="1200" dirty="0"/>
            </a:p>
          </p:txBody>
        </p:sp>
      </p:grpSp>
      <p:cxnSp>
        <p:nvCxnSpPr>
          <p:cNvPr id="36" name="Straight Connector 35"/>
          <p:cNvCxnSpPr/>
          <p:nvPr/>
        </p:nvCxnSpPr>
        <p:spPr>
          <a:xfrm>
            <a:off x="3291840" y="2355925"/>
            <a:ext cx="7498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594894" y="2355925"/>
            <a:ext cx="0" cy="101243"/>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291852" y="2355925"/>
            <a:ext cx="0" cy="101243"/>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0802443" y="2357713"/>
            <a:ext cx="0" cy="101243"/>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9145773" y="2357713"/>
            <a:ext cx="0" cy="101243"/>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9" idx="2"/>
            <a:endCxn id="22" idx="0"/>
          </p:cNvCxnSpPr>
          <p:nvPr/>
        </p:nvCxnSpPr>
        <p:spPr>
          <a:xfrm flipH="1">
            <a:off x="3462169" y="3152941"/>
            <a:ext cx="8965" cy="435577"/>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905437" y="4343678"/>
            <a:ext cx="7360132" cy="6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916195" y="4337136"/>
            <a:ext cx="0" cy="101243"/>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2809533" y="4337132"/>
            <a:ext cx="0" cy="101243"/>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510310" y="5122743"/>
            <a:ext cx="0" cy="101243"/>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681374" y="4337132"/>
            <a:ext cx="0" cy="101243"/>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778663" y="2250135"/>
            <a:ext cx="0" cy="101243"/>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3444252" y="4229556"/>
            <a:ext cx="0" cy="101243"/>
          </a:xfrm>
          <a:prstGeom prst="line">
            <a:avLst/>
          </a:prstGeom>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a:xfrm>
            <a:off x="7646095" y="4438350"/>
            <a:ext cx="1391542" cy="695771"/>
            <a:chOff x="842578" y="1823015"/>
            <a:chExt cx="1391542" cy="695771"/>
          </a:xfrm>
        </p:grpSpPr>
        <p:sp>
          <p:nvSpPr>
            <p:cNvPr id="47" name="Rectangle 46"/>
            <p:cNvSpPr/>
            <p:nvPr/>
          </p:nvSpPr>
          <p:spPr>
            <a:xfrm>
              <a:off x="842578" y="1823015"/>
              <a:ext cx="1391542" cy="695771"/>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2" name="Rectangle 51"/>
            <p:cNvSpPr/>
            <p:nvPr/>
          </p:nvSpPr>
          <p:spPr>
            <a:xfrm>
              <a:off x="842578" y="1823015"/>
              <a:ext cx="1391542" cy="695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dirty="0" smtClean="0"/>
                <a:t>EAB Navigate</a:t>
              </a:r>
              <a:endParaRPr lang="en-US" sz="1300" dirty="0"/>
            </a:p>
            <a:p>
              <a:pPr lvl="0" algn="ctr" defTabSz="577850">
                <a:lnSpc>
                  <a:spcPct val="90000"/>
                </a:lnSpc>
                <a:spcBef>
                  <a:spcPct val="0"/>
                </a:spcBef>
                <a:spcAft>
                  <a:spcPct val="35000"/>
                </a:spcAft>
              </a:pPr>
              <a:r>
                <a:rPr lang="en-US" sz="1300" kern="1200" dirty="0" smtClean="0"/>
                <a:t> Team</a:t>
              </a:r>
              <a:endParaRPr lang="en-US" sz="1300" kern="1200" dirty="0"/>
            </a:p>
          </p:txBody>
        </p:sp>
      </p:grpSp>
      <p:cxnSp>
        <p:nvCxnSpPr>
          <p:cNvPr id="53" name="Straight Connector 52"/>
          <p:cNvCxnSpPr/>
          <p:nvPr/>
        </p:nvCxnSpPr>
        <p:spPr>
          <a:xfrm>
            <a:off x="8261809" y="4332855"/>
            <a:ext cx="0" cy="101243"/>
          </a:xfrm>
          <a:prstGeom prst="line">
            <a:avLst/>
          </a:prstGeom>
        </p:spPr>
        <p:style>
          <a:lnRef idx="1">
            <a:schemeClr val="accent1"/>
          </a:lnRef>
          <a:fillRef idx="0">
            <a:schemeClr val="accent1"/>
          </a:fillRef>
          <a:effectRef idx="0">
            <a:schemeClr val="accent1"/>
          </a:effectRef>
          <a:fontRef idx="minor">
            <a:schemeClr val="tx1"/>
          </a:fontRef>
        </p:style>
      </p:cxnSp>
      <p:grpSp>
        <p:nvGrpSpPr>
          <p:cNvPr id="54" name="Group 53"/>
          <p:cNvGrpSpPr/>
          <p:nvPr/>
        </p:nvGrpSpPr>
        <p:grpSpPr>
          <a:xfrm>
            <a:off x="8995777" y="5337725"/>
            <a:ext cx="1391542" cy="695771"/>
            <a:chOff x="842578" y="1823015"/>
            <a:chExt cx="1391542" cy="695771"/>
          </a:xfrm>
        </p:grpSpPr>
        <p:sp>
          <p:nvSpPr>
            <p:cNvPr id="55" name="Rectangle 54"/>
            <p:cNvSpPr/>
            <p:nvPr/>
          </p:nvSpPr>
          <p:spPr>
            <a:xfrm>
              <a:off x="842578" y="1823015"/>
              <a:ext cx="1391542" cy="695771"/>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6" name="Rectangle 55"/>
            <p:cNvSpPr/>
            <p:nvPr/>
          </p:nvSpPr>
          <p:spPr>
            <a:xfrm>
              <a:off x="842578" y="1823015"/>
              <a:ext cx="1391542" cy="695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dirty="0" smtClean="0"/>
                <a:t>Student Support</a:t>
              </a:r>
              <a:endParaRPr lang="en-US" sz="1300" dirty="0"/>
            </a:p>
            <a:p>
              <a:pPr lvl="0" algn="ctr" defTabSz="577850">
                <a:lnSpc>
                  <a:spcPct val="90000"/>
                </a:lnSpc>
                <a:spcBef>
                  <a:spcPct val="0"/>
                </a:spcBef>
                <a:spcAft>
                  <a:spcPct val="35000"/>
                </a:spcAft>
              </a:pPr>
              <a:r>
                <a:rPr lang="en-US" sz="1300" kern="1200" dirty="0" smtClean="0"/>
                <a:t> Services Team</a:t>
              </a:r>
              <a:endParaRPr lang="en-US" sz="1300" kern="1200" dirty="0"/>
            </a:p>
          </p:txBody>
        </p:sp>
      </p:grpSp>
      <p:grpSp>
        <p:nvGrpSpPr>
          <p:cNvPr id="57" name="Group 56"/>
          <p:cNvGrpSpPr/>
          <p:nvPr/>
        </p:nvGrpSpPr>
        <p:grpSpPr>
          <a:xfrm>
            <a:off x="7293615" y="5335577"/>
            <a:ext cx="1391542" cy="695771"/>
            <a:chOff x="842578" y="1823015"/>
            <a:chExt cx="1391542" cy="695771"/>
          </a:xfrm>
        </p:grpSpPr>
        <p:sp>
          <p:nvSpPr>
            <p:cNvPr id="58" name="Rectangle 57"/>
            <p:cNvSpPr/>
            <p:nvPr/>
          </p:nvSpPr>
          <p:spPr>
            <a:xfrm>
              <a:off x="842578" y="1823015"/>
              <a:ext cx="1391542" cy="695771"/>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1" name="Rectangle 60"/>
            <p:cNvSpPr/>
            <p:nvPr/>
          </p:nvSpPr>
          <p:spPr>
            <a:xfrm>
              <a:off x="842578" y="1823015"/>
              <a:ext cx="1391542" cy="695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dirty="0" smtClean="0"/>
                <a:t>New Student Orientation</a:t>
              </a:r>
              <a:r>
                <a:rPr lang="en-US" sz="1300" kern="1200" dirty="0" smtClean="0"/>
                <a:t> Team</a:t>
              </a:r>
              <a:endParaRPr lang="en-US" sz="1300" kern="1200" dirty="0"/>
            </a:p>
          </p:txBody>
        </p:sp>
      </p:grpSp>
      <p:grpSp>
        <p:nvGrpSpPr>
          <p:cNvPr id="62" name="Group 61"/>
          <p:cNvGrpSpPr/>
          <p:nvPr/>
        </p:nvGrpSpPr>
        <p:grpSpPr>
          <a:xfrm>
            <a:off x="5449788" y="5333435"/>
            <a:ext cx="1391542" cy="695771"/>
            <a:chOff x="842578" y="1823015"/>
            <a:chExt cx="1391542" cy="695771"/>
          </a:xfrm>
        </p:grpSpPr>
        <p:sp>
          <p:nvSpPr>
            <p:cNvPr id="63" name="Rectangle 62"/>
            <p:cNvSpPr/>
            <p:nvPr/>
          </p:nvSpPr>
          <p:spPr>
            <a:xfrm>
              <a:off x="842578" y="1823015"/>
              <a:ext cx="1391542" cy="695771"/>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4" name="Rectangle 63"/>
            <p:cNvSpPr/>
            <p:nvPr/>
          </p:nvSpPr>
          <p:spPr>
            <a:xfrm>
              <a:off x="842578" y="1823015"/>
              <a:ext cx="1391542" cy="695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dirty="0" smtClean="0"/>
                <a:t>Career/Exploratory Track/FYS</a:t>
              </a:r>
              <a:endParaRPr lang="en-US" sz="1300" dirty="0"/>
            </a:p>
            <a:p>
              <a:pPr lvl="0" algn="ctr" defTabSz="577850">
                <a:lnSpc>
                  <a:spcPct val="90000"/>
                </a:lnSpc>
                <a:spcBef>
                  <a:spcPct val="0"/>
                </a:spcBef>
                <a:spcAft>
                  <a:spcPct val="35000"/>
                </a:spcAft>
              </a:pPr>
              <a:r>
                <a:rPr lang="en-US" sz="1300" kern="1200" dirty="0" smtClean="0"/>
                <a:t> Team</a:t>
              </a:r>
              <a:endParaRPr lang="en-US" sz="1300" kern="1200" dirty="0"/>
            </a:p>
          </p:txBody>
        </p:sp>
      </p:grpSp>
      <p:grpSp>
        <p:nvGrpSpPr>
          <p:cNvPr id="65" name="Group 64"/>
          <p:cNvGrpSpPr/>
          <p:nvPr/>
        </p:nvGrpSpPr>
        <p:grpSpPr>
          <a:xfrm>
            <a:off x="3657475" y="5331288"/>
            <a:ext cx="1391542" cy="695771"/>
            <a:chOff x="842578" y="1823015"/>
            <a:chExt cx="1391542" cy="695771"/>
          </a:xfrm>
        </p:grpSpPr>
        <p:sp>
          <p:nvSpPr>
            <p:cNvPr id="66" name="Rectangle 65"/>
            <p:cNvSpPr/>
            <p:nvPr/>
          </p:nvSpPr>
          <p:spPr>
            <a:xfrm>
              <a:off x="842578" y="1823015"/>
              <a:ext cx="1391542" cy="695771"/>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7" name="Rectangle 66"/>
            <p:cNvSpPr/>
            <p:nvPr/>
          </p:nvSpPr>
          <p:spPr>
            <a:xfrm>
              <a:off x="842578" y="1823015"/>
              <a:ext cx="1391542" cy="695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dirty="0" smtClean="0"/>
                <a:t>Entry/First Year</a:t>
              </a:r>
              <a:endParaRPr lang="en-US" sz="1300" dirty="0"/>
            </a:p>
            <a:p>
              <a:pPr lvl="0" algn="ctr" defTabSz="577850">
                <a:lnSpc>
                  <a:spcPct val="90000"/>
                </a:lnSpc>
                <a:spcBef>
                  <a:spcPct val="0"/>
                </a:spcBef>
                <a:spcAft>
                  <a:spcPct val="35000"/>
                </a:spcAft>
              </a:pPr>
              <a:r>
                <a:rPr lang="en-US" sz="1300" kern="1200" dirty="0" smtClean="0"/>
                <a:t> Team</a:t>
              </a:r>
              <a:endParaRPr lang="en-US" sz="1300" kern="1200" dirty="0"/>
            </a:p>
          </p:txBody>
        </p:sp>
      </p:grpSp>
      <p:grpSp>
        <p:nvGrpSpPr>
          <p:cNvPr id="68" name="Group 67"/>
          <p:cNvGrpSpPr/>
          <p:nvPr/>
        </p:nvGrpSpPr>
        <p:grpSpPr>
          <a:xfrm>
            <a:off x="1891376" y="5329140"/>
            <a:ext cx="1391542" cy="695771"/>
            <a:chOff x="842578" y="1823015"/>
            <a:chExt cx="1391542" cy="695771"/>
          </a:xfrm>
        </p:grpSpPr>
        <p:sp>
          <p:nvSpPr>
            <p:cNvPr id="69" name="Rectangle 68"/>
            <p:cNvSpPr/>
            <p:nvPr/>
          </p:nvSpPr>
          <p:spPr>
            <a:xfrm>
              <a:off x="842578" y="1823015"/>
              <a:ext cx="1391542" cy="695771"/>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0" name="Rectangle 69"/>
            <p:cNvSpPr/>
            <p:nvPr/>
          </p:nvSpPr>
          <p:spPr>
            <a:xfrm>
              <a:off x="842578" y="1823015"/>
              <a:ext cx="1391542" cy="695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dirty="0" smtClean="0"/>
                <a:t>Advising in the Hub</a:t>
              </a:r>
              <a:endParaRPr lang="en-US" sz="1300" dirty="0"/>
            </a:p>
            <a:p>
              <a:pPr lvl="0" algn="ctr" defTabSz="577850">
                <a:lnSpc>
                  <a:spcPct val="90000"/>
                </a:lnSpc>
                <a:spcBef>
                  <a:spcPct val="0"/>
                </a:spcBef>
                <a:spcAft>
                  <a:spcPct val="35000"/>
                </a:spcAft>
              </a:pPr>
              <a:r>
                <a:rPr lang="en-US" sz="1300" kern="1200" dirty="0" smtClean="0"/>
                <a:t> Team</a:t>
              </a:r>
              <a:endParaRPr lang="en-US" sz="1300" kern="1200" dirty="0"/>
            </a:p>
          </p:txBody>
        </p:sp>
      </p:grpSp>
      <p:cxnSp>
        <p:nvCxnSpPr>
          <p:cNvPr id="71" name="Straight Connector 70"/>
          <p:cNvCxnSpPr/>
          <p:nvPr/>
        </p:nvCxnSpPr>
        <p:spPr>
          <a:xfrm flipV="1">
            <a:off x="2515297" y="5234376"/>
            <a:ext cx="8984627" cy="4271"/>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6574705" y="4337124"/>
            <a:ext cx="0" cy="101243"/>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9710311" y="5234376"/>
            <a:ext cx="0" cy="101243"/>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8036053" y="5234378"/>
            <a:ext cx="0" cy="101243"/>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363298" y="5234383"/>
            <a:ext cx="0" cy="101243"/>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2515708" y="5236498"/>
            <a:ext cx="0" cy="101243"/>
          </a:xfrm>
          <a:prstGeom prst="line">
            <a:avLst/>
          </a:prstGeom>
        </p:spPr>
        <p:style>
          <a:lnRef idx="1">
            <a:schemeClr val="accent1"/>
          </a:lnRef>
          <a:fillRef idx="0">
            <a:schemeClr val="accent1"/>
          </a:fillRef>
          <a:effectRef idx="0">
            <a:schemeClr val="accent1"/>
          </a:effectRef>
          <a:fontRef idx="minor">
            <a:schemeClr val="tx1"/>
          </a:fontRef>
        </p:style>
      </p:cxnSp>
      <p:grpSp>
        <p:nvGrpSpPr>
          <p:cNvPr id="77" name="Group 76"/>
          <p:cNvGrpSpPr/>
          <p:nvPr/>
        </p:nvGrpSpPr>
        <p:grpSpPr>
          <a:xfrm>
            <a:off x="10729564" y="5350271"/>
            <a:ext cx="1391542" cy="695771"/>
            <a:chOff x="842578" y="1823015"/>
            <a:chExt cx="1391542" cy="695771"/>
          </a:xfrm>
        </p:grpSpPr>
        <p:sp>
          <p:nvSpPr>
            <p:cNvPr id="78" name="Rectangle 77"/>
            <p:cNvSpPr/>
            <p:nvPr/>
          </p:nvSpPr>
          <p:spPr>
            <a:xfrm>
              <a:off x="842578" y="1823015"/>
              <a:ext cx="1391542" cy="695771"/>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9" name="Rectangle 78"/>
            <p:cNvSpPr/>
            <p:nvPr/>
          </p:nvSpPr>
          <p:spPr>
            <a:xfrm>
              <a:off x="842578" y="1823015"/>
              <a:ext cx="1391542" cy="695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dirty="0" smtClean="0"/>
                <a:t>Meta Major Center</a:t>
              </a:r>
              <a:endParaRPr lang="en-US" sz="1300" dirty="0"/>
            </a:p>
            <a:p>
              <a:pPr lvl="0" algn="ctr" defTabSz="577850">
                <a:lnSpc>
                  <a:spcPct val="90000"/>
                </a:lnSpc>
                <a:spcBef>
                  <a:spcPct val="0"/>
                </a:spcBef>
                <a:spcAft>
                  <a:spcPct val="35000"/>
                </a:spcAft>
              </a:pPr>
              <a:r>
                <a:rPr lang="en-US" sz="1300" kern="1200" dirty="0" smtClean="0"/>
                <a:t> </a:t>
              </a:r>
              <a:r>
                <a:rPr lang="en-US" sz="1300" dirty="0" smtClean="0"/>
                <a:t>Transition</a:t>
              </a:r>
              <a:r>
                <a:rPr lang="en-US" sz="1300" kern="1200" dirty="0" smtClean="0"/>
                <a:t> Team</a:t>
              </a:r>
              <a:endParaRPr lang="en-US" sz="1300" kern="1200" dirty="0"/>
            </a:p>
          </p:txBody>
        </p:sp>
      </p:grpSp>
      <p:cxnSp>
        <p:nvCxnSpPr>
          <p:cNvPr id="80" name="Straight Connector 79"/>
          <p:cNvCxnSpPr/>
          <p:nvPr/>
        </p:nvCxnSpPr>
        <p:spPr>
          <a:xfrm>
            <a:off x="6140098" y="5236171"/>
            <a:ext cx="0" cy="101243"/>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1475879" y="5246929"/>
            <a:ext cx="0" cy="10124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3188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3457"/>
            <a:ext cx="10515600" cy="983982"/>
          </a:xfrm>
        </p:spPr>
        <p:txBody>
          <a:bodyPr>
            <a:normAutofit/>
          </a:bodyPr>
          <a:lstStyle/>
          <a:p>
            <a:pPr algn="ctr"/>
            <a:r>
              <a:rPr lang="en-US" b="1" dirty="0" smtClean="0"/>
              <a:t>Team Memberships</a:t>
            </a:r>
            <a:endParaRPr lang="en-US" b="1" dirty="0"/>
          </a:p>
        </p:txBody>
      </p:sp>
      <p:sp>
        <p:nvSpPr>
          <p:cNvPr id="3" name="Content Placeholder 2"/>
          <p:cNvSpPr>
            <a:spLocks noGrp="1"/>
          </p:cNvSpPr>
          <p:nvPr>
            <p:ph idx="1"/>
          </p:nvPr>
        </p:nvSpPr>
        <p:spPr>
          <a:xfrm>
            <a:off x="107576" y="1207438"/>
            <a:ext cx="11801139" cy="5505333"/>
          </a:xfrm>
        </p:spPr>
        <p:txBody>
          <a:bodyPr>
            <a:normAutofit lnSpcReduction="10000"/>
          </a:bodyPr>
          <a:lstStyle/>
          <a:p>
            <a:r>
              <a:rPr lang="en-US" sz="1600" b="1" dirty="0" smtClean="0"/>
              <a:t>NECC 2020 Strategic Planning Steering Committee</a:t>
            </a:r>
            <a:r>
              <a:rPr lang="en-US" sz="1600" dirty="0" smtClean="0"/>
              <a:t>: Kelly Saretsky, Jenny Fielding, Barbara Stachniewicz, Mike Hearn, Bill Heineman, Ashley Moore, Kim Waligora, Kim Burns, Kathleen Bartoloni, Ernie Greenslade, Elle Yarborough</a:t>
            </a:r>
          </a:p>
          <a:p>
            <a:r>
              <a:rPr lang="en-US" sz="1600" b="1" dirty="0" smtClean="0"/>
              <a:t>Other Strategic Plan Goal Teams</a:t>
            </a:r>
            <a:r>
              <a:rPr lang="en-US" sz="1600" dirty="0" smtClean="0"/>
              <a:t>: see </a:t>
            </a:r>
            <a:r>
              <a:rPr lang="en-US" sz="1600" dirty="0" smtClean="0">
                <a:hlinkClick r:id="rId2"/>
              </a:rPr>
              <a:t>http://facstaff.necc.mass.edu/vision-and-planning-initiatives/strategic-planning/necc-2020/</a:t>
            </a:r>
            <a:endParaRPr lang="en-US" sz="1600" dirty="0" smtClean="0"/>
          </a:p>
          <a:p>
            <a:r>
              <a:rPr lang="en-US" sz="1600" b="1" dirty="0" smtClean="0"/>
              <a:t>ISE Implementation Alliance</a:t>
            </a:r>
            <a:r>
              <a:rPr lang="en-US" sz="1600" dirty="0" smtClean="0"/>
              <a:t>: Deirdre Budzyna, Amy Callahan, Judith Ciampi, Mary Farrell, Tina Favara, Linda Giampa, Mike Hearn, Bill Heineman, Adrianna Holden-Gouveia, Kathy Hudson, </a:t>
            </a:r>
            <a:r>
              <a:rPr lang="en-US" sz="1600" dirty="0" smtClean="0"/>
              <a:t>Alicia Iola, Carolyn </a:t>
            </a:r>
            <a:r>
              <a:rPr lang="en-US" sz="1600" dirty="0" smtClean="0"/>
              <a:t>Knoepfler, Patricia Portanova, Janice Rogers, Kelly Sullivan, Dawn Wheaton, Grace Young, Judy Zubrow</a:t>
            </a:r>
          </a:p>
          <a:p>
            <a:r>
              <a:rPr lang="en-US" sz="1600" b="1" dirty="0" smtClean="0"/>
              <a:t>Guided Curriculum Pathways Team</a:t>
            </a:r>
            <a:r>
              <a:rPr lang="en-US" sz="1600" dirty="0" smtClean="0"/>
              <a:t>: Judy Zubrow, Lance Hidy, Joan Scionti, Ellen Mendonca, Cesar Gonzalez Tellez</a:t>
            </a:r>
          </a:p>
          <a:p>
            <a:r>
              <a:rPr lang="en-US" sz="1600" b="1" dirty="0" smtClean="0"/>
              <a:t>Meta Major Centers Team</a:t>
            </a:r>
            <a:r>
              <a:rPr lang="en-US" sz="1600" dirty="0" smtClean="0"/>
              <a:t>: Kelly Sullivan, Mary Farrell, Janice Rogers, Deirdre Budzyna, Judi Ciampi, Adrianna Holden-Gouveia, Kathy Hudson, Patricia Portanova, Dawn Wheaton </a:t>
            </a:r>
          </a:p>
          <a:p>
            <a:r>
              <a:rPr lang="en-US" sz="1600" b="1" dirty="0" smtClean="0"/>
              <a:t>Advising Council</a:t>
            </a:r>
            <a:r>
              <a:rPr lang="en-US" sz="1600" dirty="0" smtClean="0"/>
              <a:t>: TBD</a:t>
            </a:r>
          </a:p>
          <a:p>
            <a:r>
              <a:rPr lang="en-US" sz="1600" b="1" dirty="0" smtClean="0"/>
              <a:t>EAB Navigate Leadership Team/Value Leads</a:t>
            </a:r>
            <a:r>
              <a:rPr lang="en-US" sz="1600" dirty="0" smtClean="0"/>
              <a:t>: Donna Bertolino, Tina Favara, Chris Firth, Alexis Fishbone, Jenny Fitzgerald, Francesca Gilkey, Bill Heineman, Michelle Jackson, Carolyn Knoepfler, Ashley Moore, Kelly Saretsky, Joan Scionti, Sue Shain, Vengerflutta Smith, Cheryl Tine, Grace Young,  </a:t>
            </a:r>
          </a:p>
          <a:p>
            <a:r>
              <a:rPr lang="en-US" sz="1600" b="1" dirty="0" smtClean="0"/>
              <a:t>Student Success Hub Core Team</a:t>
            </a:r>
            <a:r>
              <a:rPr lang="en-US" sz="1600" dirty="0" smtClean="0"/>
              <a:t>: Tina Favara, Vengerflutta Smith, Sharon McDermot, Linda Giampa, Janice Rogers, Alexis Fishbone, Michelle Sunday, Eldiane Elmeus, Amy Cameron, Tia Roy, Ashley Moore, Stephanie Wares, Donna Bertolino, Ariel Chicklis</a:t>
            </a:r>
          </a:p>
          <a:p>
            <a:pPr lvl="1"/>
            <a:r>
              <a:rPr lang="en-US" sz="1400" dirty="0" smtClean="0"/>
              <a:t>Advising in the Hub Team: Co-Chairs Michelle Sunday and Stephanie Wares and 17 others (contact chairs for a full list)</a:t>
            </a:r>
          </a:p>
          <a:p>
            <a:pPr lvl="1"/>
            <a:r>
              <a:rPr lang="en-US" sz="1400" dirty="0" smtClean="0"/>
              <a:t>Entry/First Year Team: Co-Chairs Eldiane Elmeus and Alexis Fishbone and 16 others (contact chairs for a full list)</a:t>
            </a:r>
          </a:p>
          <a:p>
            <a:pPr lvl="1"/>
            <a:r>
              <a:rPr lang="en-US" sz="1400" dirty="0" smtClean="0"/>
              <a:t>Career/Exploratory Track/FYS: Co-Chairs Ashley Moore and Janice Rogers and 10 others (contact chairs for a full list) </a:t>
            </a:r>
          </a:p>
          <a:p>
            <a:pPr lvl="1"/>
            <a:r>
              <a:rPr lang="en-US" sz="1400" dirty="0" smtClean="0"/>
              <a:t>New Student Orientation: Co-Chairs Tia Roy and Ari Chicklis and 6 others (contact chairs for a full list)</a:t>
            </a:r>
          </a:p>
          <a:p>
            <a:pPr lvl="1"/>
            <a:r>
              <a:rPr lang="en-US" sz="1400" dirty="0" smtClean="0"/>
              <a:t>Student Support Services: Co-Chairs Donna Bertolino and Ashley Moore and 18 others (contact chairs for a full list)</a:t>
            </a:r>
          </a:p>
          <a:p>
            <a:pPr lvl="1"/>
            <a:r>
              <a:rPr lang="en-US" sz="1400" dirty="0" smtClean="0"/>
              <a:t>MMC Transition: Janice Rogers and Alexis Fishbone and 7 others (contact chairs for a full list)</a:t>
            </a:r>
          </a:p>
          <a:p>
            <a:endParaRPr lang="en-US" sz="1600" dirty="0"/>
          </a:p>
        </p:txBody>
      </p:sp>
    </p:spTree>
    <p:extLst>
      <p:ext uri="{BB962C8B-B14F-4D97-AF65-F5344CB8AC3E}">
        <p14:creationId xmlns:p14="http://schemas.microsoft.com/office/powerpoint/2010/main" val="2730235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837</TotalTime>
  <Words>476</Words>
  <Application>Microsoft Office PowerPoint</Application>
  <PresentationFormat>Widescreen</PresentationFormat>
  <Paragraphs>39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Team Memberships</vt:lpstr>
    </vt:vector>
  </TitlesOfParts>
  <Company>Northern Essex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Student Experience Organizational Chart of Work Teams</dc:title>
  <dc:creator>Heineman, William</dc:creator>
  <cp:lastModifiedBy>Heineman, William</cp:lastModifiedBy>
  <cp:revision>17</cp:revision>
  <dcterms:created xsi:type="dcterms:W3CDTF">2018-06-19T17:50:50Z</dcterms:created>
  <dcterms:modified xsi:type="dcterms:W3CDTF">2018-08-26T15:23:58Z</dcterms:modified>
</cp:coreProperties>
</file>